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8" r:id="rId2"/>
    <p:sldMasterId id="2147483660" r:id="rId3"/>
  </p:sldMasterIdLst>
  <p:notesMasterIdLst>
    <p:notesMasterId r:id="rId21"/>
  </p:notesMasterIdLst>
  <p:sldIdLst>
    <p:sldId id="256" r:id="rId4"/>
    <p:sldId id="437" r:id="rId5"/>
    <p:sldId id="349" r:id="rId6"/>
    <p:sldId id="432" r:id="rId7"/>
    <p:sldId id="433" r:id="rId8"/>
    <p:sldId id="445" r:id="rId9"/>
    <p:sldId id="447" r:id="rId10"/>
    <p:sldId id="448" r:id="rId11"/>
    <p:sldId id="435" r:id="rId12"/>
    <p:sldId id="441" r:id="rId13"/>
    <p:sldId id="442" r:id="rId14"/>
    <p:sldId id="443" r:id="rId15"/>
    <p:sldId id="436" r:id="rId16"/>
    <p:sldId id="366" r:id="rId17"/>
    <p:sldId id="438" r:id="rId18"/>
    <p:sldId id="439" r:id="rId19"/>
    <p:sldId id="440" r:id="rId20"/>
  </p:sldIdLst>
  <p:sldSz cx="6858000" cy="51435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anne Simpson" initials="JS" lastIdx="3" clrIdx="0">
    <p:extLst>
      <p:ext uri="{19B8F6BF-5375-455C-9EA6-DF929625EA0E}">
        <p15:presenceInfo xmlns:p15="http://schemas.microsoft.com/office/powerpoint/2012/main" userId="Julianne Simps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90" autoAdjust="0"/>
    <p:restoredTop sz="77045"/>
  </p:normalViewPr>
  <p:slideViewPr>
    <p:cSldViewPr snapToGrid="0" snapToObjects="1">
      <p:cViewPr varScale="1">
        <p:scale>
          <a:sx n="115" d="100"/>
          <a:sy n="115" d="100"/>
        </p:scale>
        <p:origin x="1696" y="192"/>
      </p:cViewPr>
      <p:guideLst>
        <p:guide orient="horz" pos="162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FC0BFB-2B0F-4D6A-96BC-7A8E7BE1B6AD}" type="datetimeFigureOut">
              <a:rPr lang="en-US" smtClean="0"/>
              <a:t>1/9/25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AF223B-2D4B-4756-86B0-CD2B58CBF1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386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F223B-2D4B-4756-86B0-CD2B58CBF1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541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F223B-2D4B-4756-86B0-CD2B58CBF17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673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F223B-2D4B-4756-86B0-CD2B58CBF17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826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F223B-2D4B-4756-86B0-CD2B58CBF1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476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F223B-2D4B-4756-86B0-CD2B58CBF17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45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F223B-2D4B-4756-86B0-CD2B58CBF17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663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F223B-2D4B-4756-86B0-CD2B58CBF1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58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F223B-2D4B-4756-86B0-CD2B58CBF1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70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F223B-2D4B-4756-86B0-CD2B58CBF1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36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F223B-2D4B-4756-86B0-CD2B58CBF1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22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F223B-2D4B-4756-86B0-CD2B58CBF1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04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F223B-2D4B-4756-86B0-CD2B58CBF1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128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F223B-2D4B-4756-86B0-CD2B58CBF1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051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F223B-2D4B-4756-86B0-CD2B58CBF17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62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20"/>
            <a:ext cx="58293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1/9/25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URL</a:t>
            </a:r>
          </a:p>
        </p:txBody>
      </p:sp>
    </p:spTree>
    <p:extLst>
      <p:ext uri="{BB962C8B-B14F-4D97-AF65-F5344CB8AC3E}">
        <p14:creationId xmlns:p14="http://schemas.microsoft.com/office/powerpoint/2010/main" val="3387458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1/9/25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URL</a:t>
            </a:r>
          </a:p>
        </p:txBody>
      </p:sp>
    </p:spTree>
    <p:extLst>
      <p:ext uri="{BB962C8B-B14F-4D97-AF65-F5344CB8AC3E}">
        <p14:creationId xmlns:p14="http://schemas.microsoft.com/office/powerpoint/2010/main" val="88561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1/9/25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URL</a:t>
            </a:r>
          </a:p>
        </p:txBody>
      </p:sp>
    </p:spTree>
    <p:extLst>
      <p:ext uri="{BB962C8B-B14F-4D97-AF65-F5344CB8AC3E}">
        <p14:creationId xmlns:p14="http://schemas.microsoft.com/office/powerpoint/2010/main" val="355874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702645"/>
            <a:ext cx="6172200" cy="6440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610179"/>
            <a:ext cx="6172200" cy="29844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1/9/25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URL</a:t>
            </a:r>
          </a:p>
        </p:txBody>
      </p:sp>
    </p:spTree>
    <p:extLst>
      <p:ext uri="{BB962C8B-B14F-4D97-AF65-F5344CB8AC3E}">
        <p14:creationId xmlns:p14="http://schemas.microsoft.com/office/powerpoint/2010/main" val="4031866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1/9/25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URL</a:t>
            </a:r>
          </a:p>
        </p:txBody>
      </p:sp>
    </p:spTree>
    <p:extLst>
      <p:ext uri="{BB962C8B-B14F-4D97-AF65-F5344CB8AC3E}">
        <p14:creationId xmlns:p14="http://schemas.microsoft.com/office/powerpoint/2010/main" val="3736824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702645"/>
            <a:ext cx="6172200" cy="6440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451427"/>
            <a:ext cx="3028950" cy="3173395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451427"/>
            <a:ext cx="3028950" cy="3173395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1/9/25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URL</a:t>
            </a:r>
          </a:p>
        </p:txBody>
      </p:sp>
    </p:spTree>
    <p:extLst>
      <p:ext uri="{BB962C8B-B14F-4D97-AF65-F5344CB8AC3E}">
        <p14:creationId xmlns:p14="http://schemas.microsoft.com/office/powerpoint/2010/main" val="3448702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702645"/>
            <a:ext cx="6172200" cy="64406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397256"/>
            <a:ext cx="3030141" cy="43620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989969"/>
            <a:ext cx="3030141" cy="26940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1397256"/>
            <a:ext cx="3031331" cy="43620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1989969"/>
            <a:ext cx="3031331" cy="269406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1/9/25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URL</a:t>
            </a:r>
          </a:p>
        </p:txBody>
      </p:sp>
    </p:spTree>
    <p:extLst>
      <p:ext uri="{BB962C8B-B14F-4D97-AF65-F5344CB8AC3E}">
        <p14:creationId xmlns:p14="http://schemas.microsoft.com/office/powerpoint/2010/main" val="2743846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702645"/>
            <a:ext cx="6172200" cy="6440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1/9/25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URL</a:t>
            </a:r>
          </a:p>
        </p:txBody>
      </p:sp>
    </p:spTree>
    <p:extLst>
      <p:ext uri="{BB962C8B-B14F-4D97-AF65-F5344CB8AC3E}">
        <p14:creationId xmlns:p14="http://schemas.microsoft.com/office/powerpoint/2010/main" val="1454189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1/9/25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URL</a:t>
            </a:r>
          </a:p>
        </p:txBody>
      </p:sp>
    </p:spTree>
    <p:extLst>
      <p:ext uri="{BB962C8B-B14F-4D97-AF65-F5344CB8AC3E}">
        <p14:creationId xmlns:p14="http://schemas.microsoft.com/office/powerpoint/2010/main" val="42436402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679122"/>
            <a:ext cx="2256235" cy="777366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679123"/>
            <a:ext cx="3833813" cy="39155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609519"/>
            <a:ext cx="2256235" cy="29851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1/9/25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URL</a:t>
            </a:r>
          </a:p>
        </p:txBody>
      </p:sp>
    </p:spTree>
    <p:extLst>
      <p:ext uri="{BB962C8B-B14F-4D97-AF65-F5344CB8AC3E}">
        <p14:creationId xmlns:p14="http://schemas.microsoft.com/office/powerpoint/2010/main" val="41889806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858517"/>
            <a:ext cx="41148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717648"/>
            <a:ext cx="41148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283571"/>
            <a:ext cx="41148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4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1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9044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1/9/25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URL</a:t>
            </a:r>
          </a:p>
        </p:txBody>
      </p:sp>
    </p:spTree>
    <p:extLst>
      <p:ext uri="{BB962C8B-B14F-4D97-AF65-F5344CB8AC3E}">
        <p14:creationId xmlns:p14="http://schemas.microsoft.com/office/powerpoint/2010/main" val="3073516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1/9/25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URL</a:t>
            </a:r>
          </a:p>
        </p:txBody>
      </p:sp>
    </p:spTree>
    <p:extLst>
      <p:ext uri="{BB962C8B-B14F-4D97-AF65-F5344CB8AC3E}">
        <p14:creationId xmlns:p14="http://schemas.microsoft.com/office/powerpoint/2010/main" val="997952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451427"/>
            <a:ext cx="3028950" cy="317339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451427"/>
            <a:ext cx="3028950" cy="317339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1/9/25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URL</a:t>
            </a:r>
          </a:p>
        </p:txBody>
      </p:sp>
    </p:spTree>
    <p:extLst>
      <p:ext uri="{BB962C8B-B14F-4D97-AF65-F5344CB8AC3E}">
        <p14:creationId xmlns:p14="http://schemas.microsoft.com/office/powerpoint/2010/main" val="767819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899" y="1397255"/>
            <a:ext cx="3030141" cy="43620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899" y="1989969"/>
            <a:ext cx="3030141" cy="269406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1397255"/>
            <a:ext cx="3031331" cy="43620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989969"/>
            <a:ext cx="3031331" cy="269406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1/9/25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URL</a:t>
            </a:r>
          </a:p>
        </p:txBody>
      </p:sp>
    </p:spTree>
    <p:extLst>
      <p:ext uri="{BB962C8B-B14F-4D97-AF65-F5344CB8AC3E}">
        <p14:creationId xmlns:p14="http://schemas.microsoft.com/office/powerpoint/2010/main" val="2205807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1/9/25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URL</a:t>
            </a:r>
          </a:p>
        </p:txBody>
      </p:sp>
    </p:spTree>
    <p:extLst>
      <p:ext uri="{BB962C8B-B14F-4D97-AF65-F5344CB8AC3E}">
        <p14:creationId xmlns:p14="http://schemas.microsoft.com/office/powerpoint/2010/main" val="2535540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1/9/25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URL</a:t>
            </a:r>
          </a:p>
        </p:txBody>
      </p:sp>
    </p:spTree>
    <p:extLst>
      <p:ext uri="{BB962C8B-B14F-4D97-AF65-F5344CB8AC3E}">
        <p14:creationId xmlns:p14="http://schemas.microsoft.com/office/powerpoint/2010/main" val="1410809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679122"/>
            <a:ext cx="2256235" cy="777366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679122"/>
            <a:ext cx="3833813" cy="391550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609519"/>
            <a:ext cx="2256235" cy="2985104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3C41C-A487-0C45-A261-16903102544D}" type="datetimeFigureOut">
              <a:rPr lang="en-US" smtClean="0"/>
              <a:t>1/9/25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URL</a:t>
            </a:r>
          </a:p>
        </p:txBody>
      </p:sp>
    </p:spTree>
    <p:extLst>
      <p:ext uri="{BB962C8B-B14F-4D97-AF65-F5344CB8AC3E}">
        <p14:creationId xmlns:p14="http://schemas.microsoft.com/office/powerpoint/2010/main" val="2373430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858517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717648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283571"/>
            <a:ext cx="41148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8032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702645"/>
            <a:ext cx="6172200" cy="644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10179"/>
            <a:ext cx="6172200" cy="2984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3C41C-A487-0C45-A261-16903102544D}" type="datetimeFigureOut">
              <a:rPr lang="en-US" smtClean="0"/>
              <a:t>1/9/25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URL</a:t>
            </a:r>
          </a:p>
        </p:txBody>
      </p:sp>
      <p:pic>
        <p:nvPicPr>
          <p:cNvPr id="7" name="Picture 6" descr="MD-flag-background-ppt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857999" cy="571500"/>
          </a:xfrm>
          <a:prstGeom prst="rect">
            <a:avLst/>
          </a:prstGeom>
        </p:spPr>
      </p:pic>
      <p:pic>
        <p:nvPicPr>
          <p:cNvPr id="8" name="Picture 7" descr="UMBC-primary-logo-CMYK-on-black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5" y="86178"/>
            <a:ext cx="1311939" cy="402989"/>
          </a:xfrm>
          <a:prstGeom prst="rect">
            <a:avLst/>
          </a:prstGeom>
        </p:spPr>
      </p:pic>
      <p:pic>
        <p:nvPicPr>
          <p:cNvPr id="10" name="Picture 9" descr="corner-element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939" y="3901058"/>
            <a:ext cx="918061" cy="12424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290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4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3C41C-A487-0C45-A261-16903102544D}" type="datetimeFigureOut">
              <a:rPr lang="en-US" smtClean="0"/>
              <a:t>1/9/25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4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URL</a:t>
            </a:r>
          </a:p>
        </p:txBody>
      </p:sp>
      <p:pic>
        <p:nvPicPr>
          <p:cNvPr id="7" name="Picture 6" descr="MD-flag-background-pp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6857999" cy="571500"/>
          </a:xfrm>
          <a:prstGeom prst="rect">
            <a:avLst/>
          </a:prstGeom>
        </p:spPr>
      </p:pic>
      <p:pic>
        <p:nvPicPr>
          <p:cNvPr id="8" name="Picture 7" descr="UMBC-primary-logo-CMYK-on-black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715" y="86178"/>
            <a:ext cx="1311939" cy="4029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32219C8-4B4C-774A-B1BD-2C7858BE7985}"/>
              </a:ext>
            </a:extLst>
          </p:cNvPr>
          <p:cNvSpPr/>
          <p:nvPr userDrawn="1"/>
        </p:nvSpPr>
        <p:spPr>
          <a:xfrm>
            <a:off x="0" y="571500"/>
            <a:ext cx="6858000" cy="457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F77B68-6024-B345-B90A-0FD6E221A595}"/>
              </a:ext>
            </a:extLst>
          </p:cNvPr>
          <p:cNvSpPr/>
          <p:nvPr userDrawn="1"/>
        </p:nvSpPr>
        <p:spPr>
          <a:xfrm>
            <a:off x="220715" y="571500"/>
            <a:ext cx="1311940" cy="4571999"/>
          </a:xfrm>
          <a:prstGeom prst="rect">
            <a:avLst/>
          </a:prstGeom>
          <a:solidFill>
            <a:srgbClr val="FDB3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3909810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ctr" defTabSz="342892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9" indent="-257169" algn="l" defTabSz="34289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8" indent="-214307" algn="l" defTabSz="342892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34289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1" indent="-171446" algn="l" defTabSz="342892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4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4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3C41C-A487-0C45-A261-16903102544D}" type="datetimeFigureOut">
              <a:rPr lang="en-US" smtClean="0"/>
              <a:t>1/9/25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4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URL</a:t>
            </a:r>
          </a:p>
        </p:txBody>
      </p:sp>
      <p:pic>
        <p:nvPicPr>
          <p:cNvPr id="7" name="Picture 6" descr="MD-flag-background-ppt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6857999" cy="571500"/>
          </a:xfrm>
          <a:prstGeom prst="rect">
            <a:avLst/>
          </a:prstGeom>
        </p:spPr>
      </p:pic>
      <p:pic>
        <p:nvPicPr>
          <p:cNvPr id="8" name="Picture 7" descr="UMBC-primary-logo-CMYK-on-black.png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715" y="86178"/>
            <a:ext cx="1311939" cy="40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41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ctr" defTabSz="342892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9" indent="-257169" algn="l" defTabSz="34289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8" indent="-214307" algn="l" defTabSz="342892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34289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1" indent="-171446" algn="l" defTabSz="342892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4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s://www.peoplemattersglobal.com/article/employee-engagement/had-you-at-hello-setting-up-new-employees-for-success-29279" TargetMode="External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://shriverit.umbc.edu/support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mailto:shahid@umbc.edu" TargetMode="Externa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ublicdomainpictures.net/en/view-image.php?image=290460&amp;picture=questions-amp-answers" TargetMode="Externa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ngall.com/learning-png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n/information-feedback-3011747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solutions.sciquest.com/apps/Router/ShoppingDashboardUserDetails?tmstmp=1698831062493" TargetMode="External"/><Relationship Id="rId3" Type="http://schemas.openxmlformats.org/officeDocument/2006/relationships/hyperlink" Target="https://campuscard.umbc.edu/about" TargetMode="External"/><Relationship Id="rId7" Type="http://schemas.openxmlformats.org/officeDocument/2006/relationships/hyperlink" Target="http://shriverit.umbc.edu/" TargetMode="External"/><Relationship Id="rId12" Type="http://schemas.openxmlformats.org/officeDocument/2006/relationships/hyperlink" Target="https://hr.umbc.edu/hris/electronic-timesheets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q=https://wiki.umbc.edu/display/faq/Google%2BCalendar&amp;source=gmail-imap&amp;ust=1696278918000000&amp;usg=AOvVaw1DQGixiB5rJ7_ROeDtzahw" TargetMode="External"/><Relationship Id="rId11" Type="http://schemas.openxmlformats.org/officeDocument/2006/relationships/hyperlink" Target="https://hr.umbc.edu/current-employee/" TargetMode="External"/><Relationship Id="rId5" Type="http://schemas.openxmlformats.org/officeDocument/2006/relationships/hyperlink" Target="https://shriverit.umbc.edu/support" TargetMode="External"/><Relationship Id="rId10" Type="http://schemas.openxmlformats.org/officeDocument/2006/relationships/hyperlink" Target="https://docusign.umbc.edu/secure/prd/tr/travel.php" TargetMode="External"/><Relationship Id="rId4" Type="http://schemas.openxmlformats.org/officeDocument/2006/relationships/hyperlink" Target="https://parking.umbc.edu/" TargetMode="External"/><Relationship Id="rId9" Type="http://schemas.openxmlformats.org/officeDocument/2006/relationships/hyperlink" Target="https://shriverbsu.umbc.edu/forms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hyperlink" Target="mailto:bma@umbc.edu" TargetMode="External"/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12" Type="http://schemas.openxmlformats.org/officeDocument/2006/relationships/hyperlink" Target="mailto:shellyj@umbc.ed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hyperlink" Target="mailto:pincheir@umbc.edu" TargetMode="External"/><Relationship Id="rId5" Type="http://schemas.openxmlformats.org/officeDocument/2006/relationships/image" Target="../media/image9.jpg"/><Relationship Id="rId15" Type="http://schemas.openxmlformats.org/officeDocument/2006/relationships/hyperlink" Target="mailto:shahid@umbc.edu" TargetMode="External"/><Relationship Id="rId10" Type="http://schemas.openxmlformats.org/officeDocument/2006/relationships/hyperlink" Target="mailto:shirleyc@umbc.du" TargetMode="External"/><Relationship Id="rId4" Type="http://schemas.openxmlformats.org/officeDocument/2006/relationships/image" Target="../media/image8.jpeg"/><Relationship Id="rId9" Type="http://schemas.openxmlformats.org/officeDocument/2006/relationships/hyperlink" Target="mailto:sfarina@umbc.edu" TargetMode="External"/><Relationship Id="rId14" Type="http://schemas.openxmlformats.org/officeDocument/2006/relationships/hyperlink" Target="mailto:melc1@umbc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sfarina@umbc.ed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shirleyc@umbc.edu" TargetMode="External"/><Relationship Id="rId4" Type="http://schemas.openxmlformats.org/officeDocument/2006/relationships/hyperlink" Target="https://lol.gamepedia.com/ULoL_Campus_Series/2017_Season/East_Conference/Playoff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qsels.com/en/public-domain-photo-zbmxg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bma@umbc.edu" TargetMode="External"/><Relationship Id="rId5" Type="http://schemas.openxmlformats.org/officeDocument/2006/relationships/hyperlink" Target="mailto:melc@umbc.edu" TargetMode="External"/><Relationship Id="rId4" Type="http://schemas.openxmlformats.org/officeDocument/2006/relationships/hyperlink" Target="mailto:pincheir@umbc.edu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piqsels.com/en/public-domain-photo-zbmx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bma@umbc.edu" TargetMode="External"/><Relationship Id="rId5" Type="http://schemas.openxmlformats.org/officeDocument/2006/relationships/hyperlink" Target="mailto:melc1@umbc.edu" TargetMode="External"/><Relationship Id="rId4" Type="http://schemas.openxmlformats.org/officeDocument/2006/relationships/hyperlink" Target="https://www.piqsels.com/en/public-domain-photo-zbmx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piqsels.com/en/public-domain-photo-zbmx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shellyj@umbc.edu" TargetMode="External"/><Relationship Id="rId4" Type="http://schemas.openxmlformats.org/officeDocument/2006/relationships/hyperlink" Target="https://www.flickr.com/photos/68751915@N05/6757828303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on a white surface&#10;&#10;Description automatically generated">
            <a:extLst>
              <a:ext uri="{FF2B5EF4-FFF2-40B4-BE49-F238E27FC236}">
                <a16:creationId xmlns:a16="http://schemas.microsoft.com/office/drawing/2014/main" id="{F9C9E27C-0942-4B44-429C-2039C9684CA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8000"/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1487" y="938837"/>
            <a:ext cx="6858001" cy="45647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6298" y="1924215"/>
            <a:ext cx="5829300" cy="887442"/>
          </a:xfrm>
        </p:spPr>
        <p:txBody>
          <a:bodyPr>
            <a:normAutofit fontScale="90000"/>
          </a:bodyPr>
          <a:lstStyle/>
          <a:p>
            <a:pPr marL="457200">
              <a:lnSpc>
                <a:spcPts val="4500"/>
              </a:lnSpc>
            </a:pPr>
            <a:br>
              <a:rPr lang="en-US" sz="5600" b="1" dirty="0"/>
            </a:br>
            <a:r>
              <a:rPr lang="en-US" sz="5600" b="1" dirty="0"/>
              <a:t>THE SHRIVER CENTER </a:t>
            </a:r>
            <a:br>
              <a:rPr lang="en-US" sz="5600" b="1" dirty="0"/>
            </a:br>
            <a:r>
              <a:rPr lang="en-US" sz="5600" b="1" dirty="0"/>
              <a:t>BUSINESS SERVICES UNIT</a:t>
            </a:r>
            <a:br>
              <a:rPr lang="en-US" sz="4000" b="1" dirty="0"/>
            </a:br>
            <a:r>
              <a:rPr lang="en-US" sz="4000" b="1" dirty="0"/>
              <a:t> </a:t>
            </a:r>
            <a:br>
              <a:rPr lang="en-US" dirty="0"/>
            </a:br>
            <a:r>
              <a:rPr lang="en-US" sz="3900" b="1" dirty="0"/>
              <a:t>NEW EMPLOYEE ORIENTATION</a:t>
            </a:r>
          </a:p>
        </p:txBody>
      </p:sp>
      <p:pic>
        <p:nvPicPr>
          <p:cNvPr id="12" name="Randy Sharp - Arriba.mp3">
            <a:hlinkClick r:id="" action="ppaction://media"/>
            <a:extLst>
              <a:ext uri="{FF2B5EF4-FFF2-40B4-BE49-F238E27FC236}">
                <a16:creationId xmlns:a16="http://schemas.microsoft.com/office/drawing/2014/main" id="{BFAB0C17-ED75-D83D-EE1F-C28225DA53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22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0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3B58A2-36C3-9532-F7C8-393CB30C6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738" y="-1"/>
            <a:ext cx="3974523" cy="565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520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36D5EA-7DDA-D5D1-28B0-C9CD1D76B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738" y="327991"/>
            <a:ext cx="3974523" cy="489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59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A106E1-6BF1-9C96-B1B0-5DE5CD1D6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738" y="357808"/>
            <a:ext cx="3974523" cy="478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53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and mobile phone connected to a globe&#10;&#10;Description automatically generated">
            <a:extLst>
              <a:ext uri="{FF2B5EF4-FFF2-40B4-BE49-F238E27FC236}">
                <a16:creationId xmlns:a16="http://schemas.microsoft.com/office/drawing/2014/main" id="{FC43053F-3DD3-E846-D7D5-EB535A6CAEA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8000"/>
          </a:blip>
          <a:stretch>
            <a:fillRect/>
          </a:stretch>
        </p:blipFill>
        <p:spPr>
          <a:xfrm>
            <a:off x="0" y="544665"/>
            <a:ext cx="6858000" cy="458690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-1552989" y="770885"/>
            <a:ext cx="5719472" cy="1463432"/>
          </a:xfrm>
        </p:spPr>
        <p:txBody>
          <a:bodyPr>
            <a:normAutofit fontScale="90000"/>
          </a:bodyPr>
          <a:lstStyle/>
          <a:p>
            <a:r>
              <a:rPr lang="en-US" sz="2200" b="1" dirty="0"/>
              <a:t>Shahid </a:t>
            </a:r>
            <a:r>
              <a:rPr lang="en-US" sz="2200" b="1" dirty="0" err="1"/>
              <a:t>Mokal</a:t>
            </a:r>
            <a:br>
              <a:rPr lang="en-US" sz="2200" b="1" dirty="0"/>
            </a:br>
            <a:r>
              <a:rPr lang="en-US" sz="2200" b="1" dirty="0">
                <a:hlinkClick r:id="rId6"/>
              </a:rPr>
              <a:t>shahid@umbc.edu</a:t>
            </a:r>
            <a:br>
              <a:rPr lang="en-US" sz="2200" b="1" dirty="0"/>
            </a:br>
            <a:br>
              <a:rPr lang="en-US" sz="2200" b="1" dirty="0"/>
            </a:br>
            <a:br>
              <a:rPr lang="en-US" sz="2200" dirty="0"/>
            </a:br>
            <a:endParaRPr lang="en-US" sz="22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7630" y="1715555"/>
            <a:ext cx="6798548" cy="2162755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Computer Set-Up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Webex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hlinkClick r:id="rId7"/>
              </a:rPr>
              <a:t>RT ticket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effectLst/>
              </a:rPr>
              <a:t>IT video message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algn="l"/>
            <a:endParaRPr lang="en-US" sz="2800" dirty="0">
              <a:solidFill>
                <a:schemeClr val="tx1"/>
              </a:solidFill>
            </a:endParaRPr>
          </a:p>
          <a:p>
            <a:pPr algn="l"/>
            <a:endParaRPr lang="en-US" sz="2800" dirty="0">
              <a:solidFill>
                <a:schemeClr val="tx1"/>
              </a:solidFill>
            </a:endParaRPr>
          </a:p>
          <a:p>
            <a:pPr algn="l"/>
            <a:endParaRPr lang="en-US" sz="2800" dirty="0">
              <a:solidFill>
                <a:schemeClr val="tx1"/>
              </a:solidFill>
            </a:endParaRPr>
          </a:p>
          <a:p>
            <a:pPr algn="l"/>
            <a:r>
              <a:rPr lang="en-US" sz="2800" dirty="0">
                <a:solidFill>
                  <a:schemeClr val="tx1"/>
                </a:solidFill>
              </a:rPr>
              <a:t>	 			</a:t>
            </a:r>
          </a:p>
        </p:txBody>
      </p:sp>
      <p:pic>
        <p:nvPicPr>
          <p:cNvPr id="6" name="ShriverIT-Shahid.mp4">
            <a:hlinkClick r:id="" action="ppaction://media"/>
            <a:extLst>
              <a:ext uri="{FF2B5EF4-FFF2-40B4-BE49-F238E27FC236}">
                <a16:creationId xmlns:a16="http://schemas.microsoft.com/office/drawing/2014/main" id="{AA8B924C-7CE6-2EC6-045A-5CE4C15DD0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45434" y="1640297"/>
            <a:ext cx="3580818" cy="223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5152" y="648486"/>
            <a:ext cx="5183174" cy="483049"/>
          </a:xfrm>
        </p:spPr>
        <p:txBody>
          <a:bodyPr>
            <a:norm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</a:rPr>
              <a:t>Questions</a:t>
            </a:r>
          </a:p>
        </p:txBody>
      </p:sp>
      <p:pic>
        <p:nvPicPr>
          <p:cNvPr id="5" name="Content Placeholder 4" descr="Question Help Mark · Free image on Pixabay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358" y="1442727"/>
            <a:ext cx="1893106" cy="2465215"/>
          </a:xfrm>
        </p:spPr>
      </p:pic>
      <p:sp>
        <p:nvSpPr>
          <p:cNvPr id="3" name="Rectangle 2"/>
          <p:cNvSpPr/>
          <p:nvPr/>
        </p:nvSpPr>
        <p:spPr>
          <a:xfrm>
            <a:off x="2276358" y="44906"/>
            <a:ext cx="46001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Questions</a:t>
            </a:r>
          </a:p>
        </p:txBody>
      </p:sp>
      <p:pic>
        <p:nvPicPr>
          <p:cNvPr id="9" name="Picture 8" descr="A hands holding light bulbs and question marks&#10;&#10;Description automatically generated">
            <a:extLst>
              <a:ext uri="{FF2B5EF4-FFF2-40B4-BE49-F238E27FC236}">
                <a16:creationId xmlns:a16="http://schemas.microsoft.com/office/drawing/2014/main" id="{F5F2AB05-CCE0-9F4C-F1FE-B1AF0B182B3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-1" y="524435"/>
            <a:ext cx="6876519" cy="466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1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5152" y="648486"/>
            <a:ext cx="5183174" cy="483049"/>
          </a:xfrm>
        </p:spPr>
        <p:txBody>
          <a:bodyPr>
            <a:norm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</a:rPr>
              <a:t>Questions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598445-6109-E3E1-14D8-90BC21771E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/>
              <a:t>WHAT DID YOU LEARN? </a:t>
            </a:r>
          </a:p>
        </p:txBody>
      </p:sp>
      <p:pic>
        <p:nvPicPr>
          <p:cNvPr id="5" name="Picture 4" descr="A blue pictogram of a person reading a book and a light bulb&#10;&#10;Description automatically generated">
            <a:extLst>
              <a:ext uri="{FF2B5EF4-FFF2-40B4-BE49-F238E27FC236}">
                <a16:creationId xmlns:a16="http://schemas.microsoft.com/office/drawing/2014/main" id="{5FA6527B-1919-FC57-6F2A-8B04CD0D5E8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7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301670" y="476124"/>
            <a:ext cx="4254660" cy="48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3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5152" y="648486"/>
            <a:ext cx="5183174" cy="483049"/>
          </a:xfrm>
        </p:spPr>
        <p:txBody>
          <a:bodyPr>
            <a:norm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</a:rPr>
              <a:t>Questions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598445-6109-E3E1-14D8-90BC21771E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b="1" dirty="0"/>
              <a:t>FEEDBACK</a:t>
            </a:r>
            <a:r>
              <a:rPr lang="en-US" sz="4800" dirty="0"/>
              <a:t> </a:t>
            </a:r>
          </a:p>
        </p:txBody>
      </p:sp>
      <p:pic>
        <p:nvPicPr>
          <p:cNvPr id="5" name="Picture 4" descr="A green and orange thumbs up and down icons&#10;&#10;Description automatically generated">
            <a:extLst>
              <a:ext uri="{FF2B5EF4-FFF2-40B4-BE49-F238E27FC236}">
                <a16:creationId xmlns:a16="http://schemas.microsoft.com/office/drawing/2014/main" id="{22AE3CDF-AE3D-22A1-7486-3A1BEB48DD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1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19100" y="848123"/>
            <a:ext cx="6096000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6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A8511-F861-C4E5-643E-F9621E875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HELPFUL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C840B-4A87-AE12-F953-1EA41F07C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749285"/>
            <a:ext cx="6172200" cy="3319669"/>
          </a:xfrm>
        </p:spPr>
        <p:txBody>
          <a:bodyPr>
            <a:normAutofit/>
          </a:bodyPr>
          <a:lstStyle/>
          <a:p>
            <a:r>
              <a:rPr lang="en-US" sz="1200" dirty="0">
                <a:hlinkClick r:id="rId3"/>
              </a:rPr>
              <a:t>CAMPUS ID</a:t>
            </a:r>
            <a:endParaRPr lang="en-US" sz="1200" dirty="0"/>
          </a:p>
          <a:p>
            <a:r>
              <a:rPr lang="en-US" sz="1200" dirty="0">
                <a:hlinkClick r:id="rId4"/>
              </a:rPr>
              <a:t>PARKING</a:t>
            </a:r>
            <a:endParaRPr lang="en-US" sz="1200" dirty="0"/>
          </a:p>
          <a:p>
            <a:r>
              <a:rPr lang="en-US" sz="1200" dirty="0">
                <a:hlinkClick r:id="rId5"/>
              </a:rPr>
              <a:t>SHRIVER SWIPE CARD ACCESS</a:t>
            </a:r>
            <a:endParaRPr lang="en-US" sz="1200" dirty="0"/>
          </a:p>
          <a:p>
            <a:r>
              <a:rPr lang="en-US" sz="1200" dirty="0">
                <a:hlinkClick r:id="rId6"/>
              </a:rPr>
              <a:t>GOOGLE CALENDAR</a:t>
            </a:r>
            <a:endParaRPr lang="en-US" sz="1200" dirty="0"/>
          </a:p>
          <a:p>
            <a:r>
              <a:rPr lang="en-US" sz="1200" u="sng" dirty="0">
                <a:hlinkClick r:id="rId7"/>
              </a:rPr>
              <a:t>SHRIVER IT RT TICKET</a:t>
            </a:r>
            <a:endParaRPr lang="en-US" sz="1200" u="sng" dirty="0"/>
          </a:p>
          <a:p>
            <a:r>
              <a:rPr lang="en-US" sz="1200" u="sng" dirty="0">
                <a:hlinkClick r:id="rId8"/>
              </a:rPr>
              <a:t>PAW (ASSIGN CARTS –  example: amazon purchases)</a:t>
            </a:r>
            <a:endParaRPr lang="en-US" sz="1200" u="sng" dirty="0"/>
          </a:p>
          <a:p>
            <a:r>
              <a:rPr lang="en-US" sz="1200" u="sng" dirty="0">
                <a:hlinkClick r:id="rId9"/>
              </a:rPr>
              <a:t>SHRIVER FORMS (MILEAG LOG, INSTRUCTIONS “HOW TO”, ETC.</a:t>
            </a:r>
            <a:r>
              <a:rPr lang="en-US" sz="1200" u="sng" dirty="0"/>
              <a:t>)</a:t>
            </a:r>
          </a:p>
          <a:p>
            <a:r>
              <a:rPr lang="en-US" sz="1200" u="sng" dirty="0">
                <a:hlinkClick r:id="rId10"/>
              </a:rPr>
              <a:t>UMBC TRAVEL DASHBOARD</a:t>
            </a:r>
            <a:endParaRPr lang="en-US" sz="1200" u="sng" dirty="0"/>
          </a:p>
          <a:p>
            <a:r>
              <a:rPr lang="en-US" sz="1200" u="sng" dirty="0">
                <a:hlinkClick r:id="rId11"/>
              </a:rPr>
              <a:t>HUMAN RESOURCES </a:t>
            </a:r>
            <a:endParaRPr lang="en-US" sz="1200" u="sng" dirty="0"/>
          </a:p>
          <a:p>
            <a:r>
              <a:rPr lang="en-US" sz="1200" dirty="0">
                <a:hlinkClick r:id="rId12"/>
              </a:rPr>
              <a:t>ELECTRONIC TIME SHEETS REFERENCE</a:t>
            </a:r>
            <a:endParaRPr lang="en-US" sz="1200" dirty="0"/>
          </a:p>
          <a:p>
            <a:pPr marL="0" indent="0">
              <a:buNone/>
            </a:pPr>
            <a:r>
              <a:rPr lang="en-US" sz="12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58216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rgbClr val="FFFF00"/>
            </a:gs>
            <a:gs pos="9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0D586-5CFC-0773-CFBA-39A5C7A2B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The Staff</a:t>
            </a:r>
          </a:p>
        </p:txBody>
      </p:sp>
      <p:pic>
        <p:nvPicPr>
          <p:cNvPr id="9" name="Picture 8" descr="A person taking a selfie&#10;&#10;Description automatically generated">
            <a:extLst>
              <a:ext uri="{FF2B5EF4-FFF2-40B4-BE49-F238E27FC236}">
                <a16:creationId xmlns:a16="http://schemas.microsoft.com/office/drawing/2014/main" id="{0DB4FF32-EC9C-F83B-F9DA-48BDBD9F7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935112" y="1346708"/>
            <a:ext cx="1097280" cy="10972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AutoShape 2">
            <a:extLst>
              <a:ext uri="{FF2B5EF4-FFF2-40B4-BE49-F238E27FC236}">
                <a16:creationId xmlns:a16="http://schemas.microsoft.com/office/drawing/2014/main" id="{3B33F40B-FAC6-91A2-ED84-F146E27481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16" descr="A person smiling at camera&#10;&#10;Description automatically generated">
            <a:extLst>
              <a:ext uri="{FF2B5EF4-FFF2-40B4-BE49-F238E27FC236}">
                <a16:creationId xmlns:a16="http://schemas.microsoft.com/office/drawing/2014/main" id="{8760E396-A23B-B69B-3BDB-955287236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1878" y="1354422"/>
            <a:ext cx="1097280" cy="10972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1" name="Content Placeholder 20" descr="A person smiling for a selfie&#10;&#10;Description automatically generated">
            <a:extLst>
              <a:ext uri="{FF2B5EF4-FFF2-40B4-BE49-F238E27FC236}">
                <a16:creationId xmlns:a16="http://schemas.microsoft.com/office/drawing/2014/main" id="{E133290B-6296-34C4-47FA-0FD9E838C7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061675" y="1355662"/>
            <a:ext cx="1097280" cy="1097280"/>
          </a:xfrm>
          <a:ln>
            <a:solidFill>
              <a:schemeClr val="accent1"/>
            </a:solidFill>
          </a:ln>
        </p:spPr>
      </p:pic>
      <p:pic>
        <p:nvPicPr>
          <p:cNvPr id="4" name="Picture 3" descr="A person smiling at camera&#10;&#10;Description automatically generated">
            <a:extLst>
              <a:ext uri="{FF2B5EF4-FFF2-40B4-BE49-F238E27FC236}">
                <a16:creationId xmlns:a16="http://schemas.microsoft.com/office/drawing/2014/main" id="{096758E3-4B12-C8F2-1A31-1843C06C54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8272" y="3092168"/>
            <a:ext cx="1097280" cy="10972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 descr="A person smiling at camera&#10;&#10;Description automatically generated">
            <a:extLst>
              <a:ext uri="{FF2B5EF4-FFF2-40B4-BE49-F238E27FC236}">
                <a16:creationId xmlns:a16="http://schemas.microsoft.com/office/drawing/2014/main" id="{ED7A2207-220F-3D40-3A22-C9287F49E3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0483" y="3092171"/>
            <a:ext cx="1097280" cy="10972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 descr="A person smiling at camera&#10;&#10;Description automatically generated">
            <a:extLst>
              <a:ext uri="{FF2B5EF4-FFF2-40B4-BE49-F238E27FC236}">
                <a16:creationId xmlns:a16="http://schemas.microsoft.com/office/drawing/2014/main" id="{D008D39C-3EF6-1978-E0F0-F3DCD569A0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900" y="1346709"/>
            <a:ext cx="1097280" cy="10972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E517E7-CE65-9891-12B8-0D7E44406DB2}"/>
              </a:ext>
            </a:extLst>
          </p:cNvPr>
          <p:cNvSpPr txBox="1"/>
          <p:nvPr/>
        </p:nvSpPr>
        <p:spPr>
          <a:xfrm>
            <a:off x="436665" y="2473224"/>
            <a:ext cx="909750" cy="2923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cmpd="thickThin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hlinkClick r:id="rId9"/>
              </a:rPr>
              <a:t>Stephanie Farina</a:t>
            </a:r>
          </a:p>
          <a:p>
            <a:pPr algn="ctr"/>
            <a:r>
              <a:rPr lang="en-US" sz="500" dirty="0">
                <a:hlinkClick r:id="rId9"/>
              </a:rPr>
              <a:t>Business Manager</a:t>
            </a:r>
            <a:endParaRPr lang="en-US" sz="5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526F19-3C25-8BEC-85E4-BC795F659DD9}"/>
              </a:ext>
            </a:extLst>
          </p:cNvPr>
          <p:cNvSpPr txBox="1"/>
          <p:nvPr/>
        </p:nvSpPr>
        <p:spPr>
          <a:xfrm>
            <a:off x="2003905" y="2480080"/>
            <a:ext cx="957990" cy="2923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cmpd="thickThin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hlinkClick r:id="rId10"/>
              </a:rPr>
              <a:t>Shirley Carrington</a:t>
            </a:r>
          </a:p>
          <a:p>
            <a:pPr algn="ctr"/>
            <a:r>
              <a:rPr lang="en-US" sz="500" dirty="0">
                <a:hlinkClick r:id="rId10"/>
              </a:rPr>
              <a:t>Office Manager</a:t>
            </a:r>
            <a:endParaRPr lang="en-US" sz="5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CAAD18-032A-E927-2C98-BB986D4D4832}"/>
              </a:ext>
            </a:extLst>
          </p:cNvPr>
          <p:cNvSpPr txBox="1"/>
          <p:nvPr/>
        </p:nvSpPr>
        <p:spPr>
          <a:xfrm>
            <a:off x="3616278" y="2480080"/>
            <a:ext cx="909750" cy="4462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cmpd="thickThin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hlinkClick r:id="rId11"/>
              </a:rPr>
              <a:t>Susy </a:t>
            </a:r>
            <a:r>
              <a:rPr lang="en-US" sz="800" b="1" dirty="0" err="1">
                <a:hlinkClick r:id="rId11"/>
              </a:rPr>
              <a:t>Pincheira</a:t>
            </a:r>
            <a:endParaRPr lang="en-US" sz="800" b="1" dirty="0">
              <a:hlinkClick r:id="rId11"/>
            </a:endParaRPr>
          </a:p>
          <a:p>
            <a:pPr algn="ctr"/>
            <a:r>
              <a:rPr lang="en-US" sz="500" dirty="0">
                <a:hlinkClick r:id="rId11"/>
              </a:rPr>
              <a:t>Supervisor Accounts Payable/Accounts Receivable</a:t>
            </a:r>
            <a:endParaRPr lang="en-US" sz="5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1A2EAE-DA87-F3B6-2FC2-C2B42889BF3D}"/>
              </a:ext>
            </a:extLst>
          </p:cNvPr>
          <p:cNvSpPr txBox="1"/>
          <p:nvPr/>
        </p:nvSpPr>
        <p:spPr>
          <a:xfrm>
            <a:off x="5155439" y="2480080"/>
            <a:ext cx="909750" cy="2923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cmpd="thickThin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hlinkClick r:id="rId12"/>
              </a:rPr>
              <a:t>Shelly Johnson</a:t>
            </a:r>
          </a:p>
          <a:p>
            <a:pPr algn="ctr"/>
            <a:r>
              <a:rPr lang="en-US" sz="500" dirty="0">
                <a:hlinkClick r:id="rId12"/>
              </a:rPr>
              <a:t>Supervisor Payroll/HR</a:t>
            </a:r>
            <a:endParaRPr lang="en-US" sz="5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3C3745-47A5-62B6-BB30-BEF46D7FE300}"/>
              </a:ext>
            </a:extLst>
          </p:cNvPr>
          <p:cNvSpPr txBox="1"/>
          <p:nvPr/>
        </p:nvSpPr>
        <p:spPr>
          <a:xfrm>
            <a:off x="1192036" y="4218684"/>
            <a:ext cx="90975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cmpd="thickThin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hlinkClick r:id="rId13"/>
              </a:rPr>
              <a:t>Cathy Bowen</a:t>
            </a:r>
          </a:p>
          <a:p>
            <a:pPr algn="ctr"/>
            <a:r>
              <a:rPr lang="en-US" sz="500" dirty="0">
                <a:hlinkClick r:id="rId11"/>
              </a:rPr>
              <a:t>Accounts Payable/Accounts Receivable</a:t>
            </a:r>
            <a:endParaRPr lang="en-US" sz="5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BA9BC5-27D8-092D-4C6B-008B3B74602D}"/>
              </a:ext>
            </a:extLst>
          </p:cNvPr>
          <p:cNvSpPr txBox="1"/>
          <p:nvPr/>
        </p:nvSpPr>
        <p:spPr>
          <a:xfrm>
            <a:off x="2784248" y="4218684"/>
            <a:ext cx="90975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cmpd="thickThin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hlinkClick r:id="rId14"/>
              </a:rPr>
              <a:t>Robert Melchor</a:t>
            </a:r>
          </a:p>
          <a:p>
            <a:pPr algn="ctr"/>
            <a:r>
              <a:rPr lang="en-US" sz="500">
                <a:hlinkClick r:id="rId11"/>
              </a:rPr>
              <a:t>Accounts Payable/Accounts Receivable </a:t>
            </a:r>
            <a:r>
              <a:rPr lang="en-US" sz="500">
                <a:hlinkClick r:id="rId14"/>
              </a:rPr>
              <a:t>/</a:t>
            </a:r>
            <a:r>
              <a:rPr lang="en-US" sz="500" dirty="0">
                <a:hlinkClick r:id="rId14"/>
              </a:rPr>
              <a:t>Payroll</a:t>
            </a:r>
            <a:endParaRPr lang="en-US" sz="5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20477F-986B-3B5B-5054-5DB5E05287A9}"/>
              </a:ext>
            </a:extLst>
          </p:cNvPr>
          <p:cNvSpPr txBox="1"/>
          <p:nvPr/>
        </p:nvSpPr>
        <p:spPr>
          <a:xfrm>
            <a:off x="4381014" y="4218684"/>
            <a:ext cx="909750" cy="2923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cmpd="thickThin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hlinkClick r:id="rId15"/>
              </a:rPr>
              <a:t>Shahid </a:t>
            </a:r>
            <a:r>
              <a:rPr lang="en-US" sz="800" b="1" dirty="0" err="1">
                <a:hlinkClick r:id="rId15"/>
              </a:rPr>
              <a:t>Mokal</a:t>
            </a:r>
            <a:endParaRPr lang="en-US" sz="800" b="1" dirty="0">
              <a:hlinkClick r:id="rId15"/>
            </a:endParaRPr>
          </a:p>
          <a:p>
            <a:pPr algn="ctr"/>
            <a:r>
              <a:rPr lang="en-US" sz="500" dirty="0">
                <a:hlinkClick r:id="rId15"/>
              </a:rPr>
              <a:t>IT/Technology</a:t>
            </a:r>
            <a:endParaRPr lang="en-US" sz="500" dirty="0"/>
          </a:p>
        </p:txBody>
      </p:sp>
    </p:spTree>
    <p:extLst>
      <p:ext uri="{BB962C8B-B14F-4D97-AF65-F5344CB8AC3E}">
        <p14:creationId xmlns:p14="http://schemas.microsoft.com/office/powerpoint/2010/main" val="1591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aby with a face on&#10;&#10;Description automatically generated">
            <a:extLst>
              <a:ext uri="{FF2B5EF4-FFF2-40B4-BE49-F238E27FC236}">
                <a16:creationId xmlns:a16="http://schemas.microsoft.com/office/drawing/2014/main" id="{C3D867FF-9B91-229C-0E1D-C84EBE0059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3000"/>
          </a:blip>
          <a:stretch>
            <a:fillRect/>
          </a:stretch>
        </p:blipFill>
        <p:spPr>
          <a:xfrm>
            <a:off x="0" y="451412"/>
            <a:ext cx="9191936" cy="534371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-1552989" y="770885"/>
            <a:ext cx="5829300" cy="1450180"/>
          </a:xfrm>
        </p:spPr>
        <p:txBody>
          <a:bodyPr>
            <a:normAutofit fontScale="90000"/>
          </a:bodyPr>
          <a:lstStyle/>
          <a:p>
            <a:r>
              <a:rPr lang="en-US" sz="2200" b="1" dirty="0"/>
              <a:t>Stephanie Farina</a:t>
            </a:r>
            <a:br>
              <a:rPr lang="en-US" sz="2200" b="1" dirty="0"/>
            </a:br>
            <a:r>
              <a:rPr lang="en-US" sz="2200" b="1" dirty="0">
                <a:hlinkClick r:id="rId4"/>
              </a:rPr>
              <a:t>sfarina@umbc.edu</a:t>
            </a:r>
            <a:br>
              <a:rPr lang="en-US" sz="2200" b="1" dirty="0"/>
            </a:br>
            <a:r>
              <a:rPr lang="en-US" sz="2200" b="1" dirty="0"/>
              <a:t>410-455-2392</a:t>
            </a:r>
            <a:br>
              <a:rPr lang="en-US" sz="2200" b="1" dirty="0"/>
            </a:br>
            <a:br>
              <a:rPr lang="en-US" sz="2200" dirty="0"/>
            </a:br>
            <a:endParaRPr lang="en-US" sz="22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47036" y="1841058"/>
            <a:ext cx="5070857" cy="2162755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How to get things done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You are a government employee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Check email often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If you are not sure – please ask 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</a:rPr>
              <a:t>					</a:t>
            </a:r>
          </a:p>
        </p:txBody>
      </p:sp>
    </p:spTree>
    <p:extLst>
      <p:ext uri="{BB962C8B-B14F-4D97-AF65-F5344CB8AC3E}">
        <p14:creationId xmlns:p14="http://schemas.microsoft.com/office/powerpoint/2010/main" val="19976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yellow and white logo&#10;&#10;Description automatically generated">
            <a:extLst>
              <a:ext uri="{FF2B5EF4-FFF2-40B4-BE49-F238E27FC236}">
                <a16:creationId xmlns:a16="http://schemas.microsoft.com/office/drawing/2014/main" id="{3F319FB5-BE4E-F5F2-44FA-EEC0E507E7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9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78878" y="-194451"/>
            <a:ext cx="6087358" cy="608735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40055" y="799638"/>
            <a:ext cx="5977890" cy="1479334"/>
          </a:xfrm>
        </p:spPr>
        <p:txBody>
          <a:bodyPr>
            <a:normAutofit fontScale="90000"/>
          </a:bodyPr>
          <a:lstStyle/>
          <a:p>
            <a:r>
              <a:rPr lang="en-US" sz="2200" b="1" dirty="0"/>
              <a:t>Shirley Carrington</a:t>
            </a:r>
            <a:br>
              <a:rPr lang="en-US" sz="2200" b="1" dirty="0"/>
            </a:br>
            <a:r>
              <a:rPr lang="en-US" sz="2200" b="1" dirty="0">
                <a:hlinkClick r:id="rId5"/>
              </a:rPr>
              <a:t>shirleyc@umbc.edu</a:t>
            </a:r>
            <a:br>
              <a:rPr lang="en-US" sz="2200" b="1" dirty="0"/>
            </a:br>
            <a:r>
              <a:rPr lang="en-US" sz="2200" b="1" dirty="0"/>
              <a:t>410-455-2494</a:t>
            </a:r>
            <a:br>
              <a:rPr lang="en-US" sz="2200" b="1" dirty="0"/>
            </a:br>
            <a:br>
              <a:rPr lang="en-US" sz="2200" dirty="0"/>
            </a:br>
            <a:endParaRPr lang="en-US" sz="22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31133" y="1841058"/>
            <a:ext cx="5197171" cy="2162755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Campus ID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Parking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Building and office access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Scheduling meetings and events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Office facilities/equipment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05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hand holding a paper and a dollar bill&#10;&#10;Description automatically generated">
            <a:extLst>
              <a:ext uri="{FF2B5EF4-FFF2-40B4-BE49-F238E27FC236}">
                <a16:creationId xmlns:a16="http://schemas.microsoft.com/office/drawing/2014/main" id="{4AB03B0D-5B0B-1421-9568-F01689C468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8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506" y="574758"/>
            <a:ext cx="6843493" cy="456874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-1560774" y="839796"/>
            <a:ext cx="5829300" cy="1450180"/>
          </a:xfrm>
        </p:spPr>
        <p:txBody>
          <a:bodyPr>
            <a:normAutofit fontScale="90000"/>
          </a:bodyPr>
          <a:lstStyle/>
          <a:p>
            <a:r>
              <a:rPr lang="en-US" sz="2000" b="1" dirty="0"/>
              <a:t>Susy </a:t>
            </a:r>
            <a:r>
              <a:rPr lang="en-US" sz="2000" b="1" dirty="0" err="1"/>
              <a:t>Pincheira</a:t>
            </a:r>
            <a:br>
              <a:rPr lang="en-US" sz="2000" b="1" dirty="0"/>
            </a:br>
            <a:r>
              <a:rPr lang="en-US" sz="2000" b="1" dirty="0">
                <a:hlinkClick r:id="rId4"/>
              </a:rPr>
              <a:t>pincheir@umbc.edu</a:t>
            </a:r>
            <a:br>
              <a:rPr lang="en-US" sz="2000" b="1" dirty="0"/>
            </a:br>
            <a:r>
              <a:rPr lang="en-US" sz="2000" b="1" dirty="0"/>
              <a:t>410-455-1802</a:t>
            </a:r>
            <a:br>
              <a:rPr lang="en-US" sz="2200" b="1" dirty="0"/>
            </a:br>
            <a:br>
              <a:rPr lang="en-US" sz="2200" dirty="0"/>
            </a:br>
            <a:endParaRPr lang="en-US" sz="22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116163" y="2013728"/>
            <a:ext cx="5197171" cy="2162755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Purchasing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Reimbursements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Travel</a:t>
            </a:r>
          </a:p>
          <a:p>
            <a:pPr algn="l"/>
            <a:endParaRPr lang="en-US" sz="28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10C97C44-1CC6-A239-A9CA-406D35A6C453}"/>
              </a:ext>
            </a:extLst>
          </p:cNvPr>
          <p:cNvSpPr txBox="1">
            <a:spLocks/>
          </p:cNvSpPr>
          <p:nvPr/>
        </p:nvSpPr>
        <p:spPr>
          <a:xfrm>
            <a:off x="631133" y="736429"/>
            <a:ext cx="5829300" cy="14501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000" b="1" dirty="0"/>
              <a:t>Robert Melchor</a:t>
            </a:r>
            <a:br>
              <a:rPr lang="en-US" sz="3000" b="1" dirty="0"/>
            </a:br>
            <a:r>
              <a:rPr lang="en-US" sz="3000" b="1" dirty="0">
                <a:hlinkClick r:id="rId5"/>
              </a:rPr>
              <a:t>melc1@umbc.edu</a:t>
            </a:r>
            <a:br>
              <a:rPr lang="en-US" sz="3000" b="1" dirty="0"/>
            </a:br>
            <a:r>
              <a:rPr lang="en-US" sz="3000" b="1" dirty="0"/>
              <a:t>410-455-2866</a:t>
            </a:r>
            <a:br>
              <a:rPr lang="en-US" sz="2200" b="1" dirty="0"/>
            </a:br>
            <a:br>
              <a:rPr lang="en-US" sz="2200" dirty="0"/>
            </a:br>
            <a:endParaRPr lang="en-US" sz="2200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D6AFF0B7-D4C6-59F0-BD7D-E1735B2ED0BE}"/>
              </a:ext>
            </a:extLst>
          </p:cNvPr>
          <p:cNvSpPr txBox="1">
            <a:spLocks/>
          </p:cNvSpPr>
          <p:nvPr/>
        </p:nvSpPr>
        <p:spPr>
          <a:xfrm>
            <a:off x="2653085" y="788113"/>
            <a:ext cx="5829300" cy="14501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000" b="1" dirty="0"/>
              <a:t>Cathy Bowen</a:t>
            </a:r>
            <a:br>
              <a:rPr lang="en-US" sz="2000" b="1" dirty="0"/>
            </a:br>
            <a:r>
              <a:rPr lang="en-US" sz="2000" b="1" dirty="0">
                <a:hlinkClick r:id="rId6"/>
              </a:rPr>
              <a:t>bma@umbc.edu</a:t>
            </a:r>
            <a:br>
              <a:rPr lang="en-US" sz="2000" b="1" dirty="0"/>
            </a:br>
            <a:r>
              <a:rPr lang="en-US" sz="2000" b="1" dirty="0"/>
              <a:t>410-455-2635</a:t>
            </a:r>
            <a:br>
              <a:rPr lang="en-US" sz="2200" b="1" dirty="0"/>
            </a:br>
            <a:br>
              <a:rPr lang="en-US" sz="2200" dirty="0"/>
            </a:b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6241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hand holding a paper and a dollar bill&#10;&#10;Description automatically generated">
            <a:extLst>
              <a:ext uri="{FF2B5EF4-FFF2-40B4-BE49-F238E27FC236}">
                <a16:creationId xmlns:a16="http://schemas.microsoft.com/office/drawing/2014/main" id="{4AB03B0D-5B0B-1421-9568-F01689C4687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8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4506" y="574758"/>
            <a:ext cx="6843493" cy="456874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FAD3A7D-0498-9359-2431-AA1F6ED8DA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7884" y="713359"/>
            <a:ext cx="6256735" cy="924918"/>
          </a:xfrm>
        </p:spPr>
        <p:txBody>
          <a:bodyPr>
            <a:no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TO BUY/PAY/GET REIMBURSED </a:t>
            </a:r>
            <a:br>
              <a:rPr lang="en-US" sz="2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id="{8A6264B9-0FDB-DA48-2B75-7B389DB8FB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06" y="1271608"/>
            <a:ext cx="6843494" cy="3724462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b="1" u="sng" dirty="0">
                <a:solidFill>
                  <a:schemeClr val="tx1"/>
                </a:solidFill>
              </a:rPr>
              <a:t>Purchasing Card (</a:t>
            </a:r>
            <a:r>
              <a:rPr lang="en-US" sz="1800" b="1" u="sng" dirty="0" err="1">
                <a:solidFill>
                  <a:schemeClr val="tx1"/>
                </a:solidFill>
              </a:rPr>
              <a:t>Pcard</a:t>
            </a:r>
            <a:r>
              <a:rPr lang="en-US" sz="1800" b="1" u="sng" dirty="0">
                <a:solidFill>
                  <a:schemeClr val="tx1"/>
                </a:solidFill>
              </a:rPr>
              <a:t>/UMBC Visa) </a:t>
            </a:r>
          </a:p>
          <a:p>
            <a:pPr algn="l"/>
            <a:r>
              <a:rPr lang="en-US" sz="1400" kern="1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     To pay for all transactions </a:t>
            </a:r>
            <a:r>
              <a:rPr lang="en-US" sz="1400" i="1" kern="1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allowable</a:t>
            </a:r>
            <a:r>
              <a:rPr lang="en-US" sz="1400" kern="1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by UMBC</a:t>
            </a:r>
            <a:r>
              <a:rPr lang="en-US" sz="1400" kern="1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that are </a:t>
            </a:r>
            <a:r>
              <a:rPr lang="en-US" sz="1400" kern="1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less than $5000.</a:t>
            </a:r>
            <a:endParaRPr lang="en-US" sz="14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b="1" u="sng" dirty="0">
                <a:solidFill>
                  <a:schemeClr val="tx1"/>
                </a:solidFill>
              </a:rPr>
              <a:t>Payment Request</a:t>
            </a:r>
            <a:r>
              <a:rPr lang="en-US" sz="1400" b="1" u="sng" dirty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kern="1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	To pay vendors that cannot be paid via </a:t>
            </a:r>
            <a:r>
              <a:rPr lang="en-US" sz="1400" kern="1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Pcard</a:t>
            </a:r>
            <a:r>
              <a:rPr lang="en-US" sz="1400" kern="1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/reimbursements </a:t>
            </a:r>
            <a:r>
              <a:rPr lang="en-US" sz="1400" kern="10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for staff.</a:t>
            </a:r>
            <a:endParaRPr lang="en-US" sz="1400" kern="100" dirty="0">
              <a:solidFill>
                <a:schemeClr val="tx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400" kern="1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400" b="1" kern="1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Payments can take up to 30 days</a:t>
            </a:r>
            <a:r>
              <a:rPr lang="en-US" sz="1400" kern="1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b="1" u="sng" dirty="0">
                <a:solidFill>
                  <a:schemeClr val="tx1"/>
                </a:solidFill>
              </a:rPr>
              <a:t>Petty Cash </a:t>
            </a:r>
          </a:p>
          <a:p>
            <a:pPr algn="l"/>
            <a:r>
              <a:rPr lang="en-US" sz="1400" kern="1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       To reimburse staff for </a:t>
            </a:r>
            <a:r>
              <a:rPr lang="en-US" sz="1400" i="1" kern="1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out-of</a:t>
            </a:r>
            <a:r>
              <a:rPr lang="en-US" sz="1400" i="1" kern="1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400" i="1" kern="1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pocket</a:t>
            </a:r>
            <a:r>
              <a:rPr lang="en-US" sz="1400" kern="1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supply purchases (last minute purchases done with 	cash or debit card). Credit card payments must be processed via the PAW system </a:t>
            </a:r>
            <a:r>
              <a:rPr lang="en-US" sz="1400" kern="1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by 	</a:t>
            </a:r>
            <a:r>
              <a:rPr lang="en-US" sz="1400" b="1" kern="1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Payment Request</a:t>
            </a:r>
            <a:r>
              <a:rPr lang="en-US" sz="1400" kern="1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b="1" u="sng" dirty="0">
                <a:solidFill>
                  <a:schemeClr val="tx1"/>
                </a:solidFill>
              </a:rPr>
              <a:t>Working Fund</a:t>
            </a:r>
          </a:p>
          <a:p>
            <a:pPr algn="l"/>
            <a:r>
              <a:rPr lang="en-US" sz="14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	To pay vendors when specific circumstances exist. The payment will not be approved if </a:t>
            </a:r>
            <a:r>
              <a:rPr lang="en-US" sz="1400" dirty="0">
                <a:solidFill>
                  <a:schemeClr val="tx1"/>
                </a:solidFill>
                <a:ea typeface="Times New Roman" panose="02020603050405020304" pitchFamily="18" charset="0"/>
              </a:rPr>
              <a:t>	it</a:t>
            </a:r>
            <a:r>
              <a:rPr lang="en-US" sz="14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can be handled by any other method – </a:t>
            </a:r>
            <a:r>
              <a:rPr lang="en-US" sz="140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Pcard</a:t>
            </a:r>
            <a:r>
              <a:rPr lang="en-US" sz="1400" dirty="0">
                <a:solidFill>
                  <a:schemeClr val="tx1"/>
                </a:solidFill>
                <a:ea typeface="Times New Roman" panose="02020603050405020304" pitchFamily="18" charset="0"/>
              </a:rPr>
              <a:t>, </a:t>
            </a:r>
            <a:r>
              <a:rPr lang="en-US" sz="14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Procurement, Accounts Payable, etc.. </a:t>
            </a:r>
          </a:p>
          <a:p>
            <a:pPr algn="l"/>
            <a:r>
              <a:rPr lang="en-US" sz="1400" dirty="0">
                <a:solidFill>
                  <a:schemeClr val="tx1"/>
                </a:solidFill>
                <a:ea typeface="Times New Roman" panose="02020603050405020304" pitchFamily="18" charset="0"/>
              </a:rPr>
              <a:t>	</a:t>
            </a:r>
            <a:r>
              <a:rPr lang="en-US" sz="14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Checks are only cut once a week (Thursdays) so it is imperative that payment 	requests 	are submitted as early as possible - at least 7 days in advance. </a:t>
            </a:r>
            <a:endParaRPr lang="en-US" sz="14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algn="l"/>
            <a:endParaRPr lang="en-US" sz="2800" dirty="0">
              <a:solidFill>
                <a:schemeClr val="tx1"/>
              </a:solidFill>
            </a:endParaRPr>
          </a:p>
          <a:p>
            <a:pPr algn="l"/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55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hand holding a paper and a dollar bill&#10;&#10;Description automatically generated">
            <a:extLst>
              <a:ext uri="{FF2B5EF4-FFF2-40B4-BE49-F238E27FC236}">
                <a16:creationId xmlns:a16="http://schemas.microsoft.com/office/drawing/2014/main" id="{4AB03B0D-5B0B-1421-9568-F01689C4687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8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4506" y="574758"/>
            <a:ext cx="6843493" cy="45687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0B8EB0-ECCC-BA6D-5770-B99B1CE03BA1}"/>
              </a:ext>
            </a:extLst>
          </p:cNvPr>
          <p:cNvSpPr txBox="1"/>
          <p:nvPr/>
        </p:nvSpPr>
        <p:spPr>
          <a:xfrm>
            <a:off x="1666461" y="1428490"/>
            <a:ext cx="47933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Detailed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receipts in pdf format</a:t>
            </a:r>
            <a:endParaRPr lang="en-US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Invoice made out to</a:t>
            </a:r>
            <a:r>
              <a:rPr lang="en-US" sz="1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UMBC</a:t>
            </a:r>
            <a:endParaRPr lang="en-US" sz="1600" b="1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W9</a:t>
            </a:r>
            <a:endParaRPr lang="en-US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Agenda, invitation, list of attendees, flyer (pdf format)</a:t>
            </a:r>
            <a:endParaRPr lang="en-US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Project number to be charged</a:t>
            </a:r>
            <a:endParaRPr lang="en-US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Approval from supervisor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CFC44E-F403-4B97-B45D-9B1E30DD9D5B}"/>
              </a:ext>
            </a:extLst>
          </p:cNvPr>
          <p:cNvSpPr txBox="1"/>
          <p:nvPr/>
        </p:nvSpPr>
        <p:spPr>
          <a:xfrm>
            <a:off x="1666461" y="915851"/>
            <a:ext cx="41876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u="sng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WE NEED FROM YOU</a:t>
            </a:r>
            <a:endParaRPr lang="en-US" b="1" u="sng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A11B3E-A99C-6A7D-608C-6CD6B7B86BCE}"/>
              </a:ext>
            </a:extLst>
          </p:cNvPr>
          <p:cNvSpPr txBox="1"/>
          <p:nvPr/>
        </p:nvSpPr>
        <p:spPr>
          <a:xfrm>
            <a:off x="390939" y="4070563"/>
            <a:ext cx="60688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Please submit your requests for payments via email to: </a:t>
            </a:r>
            <a:r>
              <a:rPr lang="en-US" sz="1800" b="1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Robert Melchor</a:t>
            </a:r>
            <a:r>
              <a:rPr lang="en-US" sz="1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US" sz="1800" b="1" u="sng" kern="100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Cathy Bowen</a:t>
            </a:r>
            <a:endParaRPr lang="en-US" sz="16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57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hand holding a paper and a dollar bill&#10;&#10;Description automatically generated">
            <a:extLst>
              <a:ext uri="{FF2B5EF4-FFF2-40B4-BE49-F238E27FC236}">
                <a16:creationId xmlns:a16="http://schemas.microsoft.com/office/drawing/2014/main" id="{4AB03B0D-5B0B-1421-9568-F01689C4687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8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4506" y="574758"/>
            <a:ext cx="6843493" cy="456874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FAD3A7D-0498-9359-2431-AA1F6ED8DA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7884" y="713359"/>
            <a:ext cx="6256735" cy="924918"/>
          </a:xfrm>
        </p:spPr>
        <p:txBody>
          <a:bodyPr>
            <a:no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24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TRAVEL</a:t>
            </a:r>
            <a:br>
              <a:rPr lang="en-US" sz="2800" b="1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id="{8A6264B9-0FDB-DA48-2B75-7B389DB8FB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06" y="1175818"/>
            <a:ext cx="6843494" cy="3724462"/>
          </a:xfrm>
        </p:spPr>
        <p:txBody>
          <a:bodyPr>
            <a:noAutofit/>
          </a:bodyPr>
          <a:lstStyle/>
          <a:p>
            <a:pPr algn="l"/>
            <a:r>
              <a:rPr lang="en-US" sz="1800" b="1" dirty="0">
                <a:solidFill>
                  <a:schemeClr val="tx1"/>
                </a:solidFill>
              </a:rPr>
              <a:t>	</a:t>
            </a:r>
            <a:r>
              <a:rPr lang="en-US" sz="1600" b="1" u="sng" dirty="0">
                <a:solidFill>
                  <a:schemeClr val="tx1"/>
                </a:solidFill>
              </a:rPr>
              <a:t>In-State Travel</a:t>
            </a:r>
          </a:p>
          <a:p>
            <a:pPr marL="685800" lvl="1" indent="-34290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Necessary Items (Must be in PDF format):</a:t>
            </a:r>
          </a:p>
          <a:p>
            <a:pPr marL="1028700" lvl="2" indent="-342900" algn="l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Mileage Log (Choice Staff)</a:t>
            </a:r>
          </a:p>
          <a:p>
            <a:pPr marL="1028700" lvl="2" indent="-342900" algn="l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Itemized Receipts (Must show date and proof of purchase)</a:t>
            </a:r>
          </a:p>
          <a:p>
            <a:pPr marL="1028700" lvl="2" indent="-342900" algn="l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Choice Statement for </a:t>
            </a:r>
            <a:r>
              <a:rPr lang="en-US" sz="110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Travel Expenses (Choice Staff)</a:t>
            </a:r>
            <a:endParaRPr lang="en-US" sz="11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2" indent="-342900" algn="l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 applicable – Late memo or overage memo signed by your Supervisor</a:t>
            </a:r>
            <a:endParaRPr lang="en-US" sz="11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1" indent="-34290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Reimbursements should be submitted bi-weekly. Please review travel calendar provided</a:t>
            </a:r>
          </a:p>
          <a:p>
            <a:pPr marL="685800" lvl="1" indent="-34290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Please be on the lookout for the DocuSign version of your travel expense after submission. You will need to sign it so it is released for processing</a:t>
            </a:r>
            <a:r>
              <a:rPr lang="en-US" sz="1200" dirty="0">
                <a:solidFill>
                  <a:schemeClr val="tx1"/>
                </a:solidFill>
                <a:effectLst/>
              </a:rPr>
              <a:t> </a:t>
            </a:r>
            <a:endParaRPr lang="en-US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1" indent="-34290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Reimbursements can take up to 30 days to be received</a:t>
            </a:r>
            <a:endParaRPr lang="en-US" sz="1200" dirty="0">
              <a:solidFill>
                <a:schemeClr val="tx1"/>
              </a:solidFill>
            </a:endParaRP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>	</a:t>
            </a:r>
            <a:r>
              <a:rPr lang="en-US" sz="1600" b="1" u="sng" dirty="0">
                <a:solidFill>
                  <a:schemeClr val="tx1"/>
                </a:solidFill>
              </a:rPr>
              <a:t>Out-of-State Travel</a:t>
            </a:r>
          </a:p>
          <a:p>
            <a:pPr marL="628650" lvl="1" indent="-285750" algn="l">
              <a:buFont typeface="Arial" panose="020B0604020202020204" pitchFamily="34" charset="0"/>
              <a:buChar char="•"/>
            </a:pPr>
            <a:r>
              <a:rPr lang="en-US" sz="1200" kern="1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2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re-approval is required for any out of state travel, if Washington DC, only if staying overnight.</a:t>
            </a:r>
          </a:p>
          <a:p>
            <a:pPr marL="628650" lvl="1" indent="-285750" algn="l">
              <a:buFont typeface="Arial" panose="020B0604020202020204" pitchFamily="34" charset="0"/>
              <a:buChar char="•"/>
            </a:pPr>
            <a:r>
              <a:rPr lang="en-US" sz="12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 Ahead</a:t>
            </a:r>
          </a:p>
          <a:p>
            <a:pPr marL="971550" lvl="2" indent="-285750" algn="l">
              <a:buFont typeface="Arial" panose="020B0604020202020204" pitchFamily="34" charset="0"/>
              <a:buChar char="•"/>
            </a:pPr>
            <a:r>
              <a:rPr lang="en-US" sz="11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Allow as much time as you can to get early bird rates on registration, flights, etc.</a:t>
            </a:r>
          </a:p>
          <a:p>
            <a:pPr marL="971550" lvl="2" indent="-285750" algn="l">
              <a:buFont typeface="Arial" panose="020B0604020202020204" pitchFamily="34" charset="0"/>
              <a:buChar char="•"/>
            </a:pPr>
            <a:r>
              <a:rPr lang="en-US" sz="11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Hotels and registrations will be paid for with a P-Card</a:t>
            </a:r>
          </a:p>
          <a:p>
            <a:pPr marL="971550" lvl="2" indent="-285750" algn="l">
              <a:buFont typeface="Arial" panose="020B0604020202020204" pitchFamily="34" charset="0"/>
              <a:buChar char="•"/>
            </a:pPr>
            <a:r>
              <a:rPr lang="en-US" sz="11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Travel arrangements will be reserved with a Travel Agent through the Pre-Approval</a:t>
            </a:r>
          </a:p>
          <a:p>
            <a:pPr marL="628650" lvl="1" indent="-285750" algn="l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our reimbursement for any out of pocket expenses must be completed within 10 days of returning from your trip</a:t>
            </a:r>
            <a:endParaRPr lang="en-US" sz="12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l"/>
            <a:endParaRPr lang="en-US" sz="1400" b="1" u="sng" dirty="0">
              <a:solidFill>
                <a:schemeClr val="tx1"/>
              </a:solidFill>
            </a:endParaRPr>
          </a:p>
          <a:p>
            <a:pPr marL="685800" lvl="1" indent="-342900" algn="l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algn="l"/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33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lculator on top of a tax form&#10;&#10;Description automatically generated">
            <a:extLst>
              <a:ext uri="{FF2B5EF4-FFF2-40B4-BE49-F238E27FC236}">
                <a16:creationId xmlns:a16="http://schemas.microsoft.com/office/drawing/2014/main" id="{F3A1BFC2-75E4-5D58-A46E-55C2F13D21F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508469"/>
            <a:ext cx="6858000" cy="50101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-1552989" y="770885"/>
            <a:ext cx="5829300" cy="1450180"/>
          </a:xfrm>
        </p:spPr>
        <p:txBody>
          <a:bodyPr>
            <a:normAutofit fontScale="90000"/>
          </a:bodyPr>
          <a:lstStyle/>
          <a:p>
            <a:r>
              <a:rPr lang="en-US" sz="2200" b="1" dirty="0"/>
              <a:t>Shelly Johnson</a:t>
            </a:r>
            <a:br>
              <a:rPr lang="en-US" sz="2200" b="1" dirty="0"/>
            </a:br>
            <a:r>
              <a:rPr lang="en-US" sz="2200" b="1" dirty="0">
                <a:hlinkClick r:id="rId5"/>
              </a:rPr>
              <a:t>shellyj@umbc.edu</a:t>
            </a:r>
            <a:br>
              <a:rPr lang="en-US" sz="2200" b="1" dirty="0"/>
            </a:br>
            <a:r>
              <a:rPr lang="en-US" sz="2200" b="1" dirty="0"/>
              <a:t>410-455-1343</a:t>
            </a:r>
            <a:br>
              <a:rPr lang="en-US" sz="2200" b="1" dirty="0"/>
            </a:br>
            <a:br>
              <a:rPr lang="en-US" sz="2200" dirty="0"/>
            </a:br>
            <a:endParaRPr lang="en-US" sz="22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028700" y="1932167"/>
            <a:ext cx="4800600" cy="2162755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Tax and Direct Deposit Forms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Timesheets (see screenshots)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Payroll On-Line Service Center (POSC)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Holiday Leave Schedule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algn="l"/>
            <a:r>
              <a:rPr lang="en-US" sz="2800" dirty="0">
                <a:solidFill>
                  <a:schemeClr val="tx1"/>
                </a:solidFill>
              </a:rPr>
              <a:t>					</a:t>
            </a:r>
          </a:p>
        </p:txBody>
      </p:sp>
    </p:spTree>
    <p:extLst>
      <p:ext uri="{BB962C8B-B14F-4D97-AF65-F5344CB8AC3E}">
        <p14:creationId xmlns:p14="http://schemas.microsoft.com/office/powerpoint/2010/main" val="178070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14548</TotalTime>
  <Words>702</Words>
  <Application>Microsoft Macintosh PowerPoint</Application>
  <PresentationFormat>Custom</PresentationFormat>
  <Paragraphs>122</Paragraphs>
  <Slides>17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Times New Roman</vt:lpstr>
      <vt:lpstr>Office Theme</vt:lpstr>
      <vt:lpstr>3_Office Theme</vt:lpstr>
      <vt:lpstr>1_Office Theme</vt:lpstr>
      <vt:lpstr> THE SHRIVER CENTER  BUSINESS SERVICES UNIT   NEW EMPLOYEE ORIENTATION</vt:lpstr>
      <vt:lpstr>Meet The Staff</vt:lpstr>
      <vt:lpstr>Stephanie Farina sfarina@umbc.edu 410-455-2392  </vt:lpstr>
      <vt:lpstr>Shirley Carrington shirleyc@umbc.edu 410-455-2494  </vt:lpstr>
      <vt:lpstr>Susy Pincheira pincheir@umbc.edu 410-455-1802  </vt:lpstr>
      <vt:lpstr>HOW TO BUY/PAY/GET REIMBURSED  </vt:lpstr>
      <vt:lpstr>PowerPoint Presentation</vt:lpstr>
      <vt:lpstr>TRAVEL </vt:lpstr>
      <vt:lpstr>Shelly Johnson shellyj@umbc.edu 410-455-1343  </vt:lpstr>
      <vt:lpstr>PowerPoint Presentation</vt:lpstr>
      <vt:lpstr>PowerPoint Presentation</vt:lpstr>
      <vt:lpstr>PowerPoint Presentation</vt:lpstr>
      <vt:lpstr>Shahid Mokal shahid@umbc.edu   </vt:lpstr>
      <vt:lpstr>Questions</vt:lpstr>
      <vt:lpstr>Questions</vt:lpstr>
      <vt:lpstr>Questions</vt:lpstr>
      <vt:lpstr>HELPFUL LINKS</vt:lpstr>
    </vt:vector>
  </TitlesOfParts>
  <Company>UMBC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Lord</dc:creator>
  <cp:lastModifiedBy>Shahid</cp:lastModifiedBy>
  <cp:revision>273</cp:revision>
  <cp:lastPrinted>2023-11-01T19:30:03Z</cp:lastPrinted>
  <dcterms:created xsi:type="dcterms:W3CDTF">2019-02-27T15:38:32Z</dcterms:created>
  <dcterms:modified xsi:type="dcterms:W3CDTF">2025-01-09T14:20:14Z</dcterms:modified>
</cp:coreProperties>
</file>